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70" r:id="rId2"/>
    <p:sldId id="314" r:id="rId3"/>
    <p:sldId id="284" r:id="rId4"/>
    <p:sldId id="315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17" r:id="rId14"/>
    <p:sldId id="310" r:id="rId15"/>
    <p:sldId id="316" r:id="rId16"/>
    <p:sldId id="274" r:id="rId17"/>
    <p:sldId id="297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45C"/>
    <a:srgbClr val="2A345C"/>
    <a:srgbClr val="1C2244"/>
    <a:srgbClr val="F1ECE6"/>
    <a:srgbClr val="0F1225"/>
    <a:srgbClr val="6D8CAC"/>
    <a:srgbClr val="326393"/>
    <a:srgbClr val="C9CACF"/>
    <a:srgbClr val="CAB5BD"/>
    <a:srgbClr val="42689B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657B2-A525-4547-A63F-63537368B8F4}" type="datetimeFigureOut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C9CA0-DF1D-4ECD-AE18-AAB97B9ABD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876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4FBEF-AAB1-4011-8093-1DEAC8858F24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70AB7-EB45-4CCE-AA0E-21DEF6FB194D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8DD6-ECA6-4B03-B849-0EF98CB729ED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4CB18-06AE-450C-8078-40C78967454D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C9AEB-8C61-446F-8742-06126A505DE9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BC24E-837C-4FB4-B7AE-27B44801CAB1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5D29-0940-4DB3-A638-29C4402C7E26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FE773-29B4-419D-B95C-799834B50B67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A6EDE-C47E-4958-B9CE-E7BDBA4F0143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10FB4-C399-4DBB-BDFD-2D797B946339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A702-1A4F-4E72-89C4-CC184E609AA1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4BC7F-BD8B-4301-A495-A0F7B18ED675}" type="datetime1">
              <a:rPr lang="ko-KR" altLang="en-US" smtClean="0"/>
              <a:t>2022-10-27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93DA737-DCBE-4CBA-A697-084B386C6ECA}" type="datetime1">
              <a:rPr lang="ko-KR" altLang="en-US" smtClean="0"/>
              <a:t>2022-10-27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595EC94-8EAF-486A-983B-99B1085AE83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1D96CB-D837-42E6-B753-A362CB784AC7}"/>
              </a:ext>
            </a:extLst>
          </p:cNvPr>
          <p:cNvSpPr txBox="1"/>
          <p:nvPr/>
        </p:nvSpPr>
        <p:spPr>
          <a:xfrm>
            <a:off x="413997" y="2297846"/>
            <a:ext cx="1136400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" altLang="ko-KR" sz="5000" b="1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MediaPipe를 이용한 영상처리 및 조작</a:t>
            </a:r>
            <a:endParaRPr lang="ko-KR" altLang="en-US" sz="5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3347720" y="3457318"/>
            <a:ext cx="549656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AFB3F8F-4331-4659-BB18-2E40091C5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47720" y="3507176"/>
            <a:ext cx="1922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</a:t>
            </a:r>
            <a:r>
              <a:rPr lang="en-US" altLang="ko-KR" sz="36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MP3</a:t>
            </a:r>
            <a:endParaRPr lang="ko-KR" altLang="en-US" sz="3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79076" y="3677146"/>
            <a:ext cx="48211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컴퓨터공학과 </a:t>
            </a:r>
            <a:r>
              <a:rPr lang="en-US" altLang="ko-KR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20181556 </a:t>
            </a:r>
            <a:r>
              <a:rPr lang="ko-KR" altLang="en-US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유성민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20181480 </a:t>
            </a:r>
            <a:r>
              <a:rPr lang="ko-KR" altLang="en-US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김성만</a:t>
            </a:r>
            <a:endParaRPr lang="en-US" altLang="ko-KR" sz="200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20181585 </a:t>
            </a:r>
            <a:r>
              <a:rPr lang="ko-KR" altLang="en-US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이준우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20181594 </a:t>
            </a:r>
            <a:r>
              <a:rPr lang="ko-KR" altLang="en-US" sz="2000" dirty="0" err="1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임동훈</a:t>
            </a:r>
            <a:endParaRPr lang="en-US" altLang="ko-KR" sz="2000" dirty="0" smtClean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20181575 </a:t>
            </a:r>
            <a:r>
              <a:rPr lang="ko-KR" altLang="en-US" sz="2000" dirty="0" smtClean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이영식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92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848099" y="2325507"/>
            <a:ext cx="6259283" cy="29708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얼굴의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특징점을 획득해서 필요한 좌표를 연산하면 우측과 같은 사진을 얻을 수 </a:t>
            </a: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있음</a:t>
            </a:r>
            <a:endParaRPr lang="en-US" altLang="ko-KR" sz="2500" dirty="0" smtClean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 smtClean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획득한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특징점의 좌표의 군집을 이용하여 필요한 얼굴부분을 추출할 수 있음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Google Shape;109;p21">
            <a:extLst>
              <a:ext uri="{FF2B5EF4-FFF2-40B4-BE49-F238E27FC236}">
                <a16:creationId xmlns:a16="http://schemas.microsoft.com/office/drawing/2014/main" id="{7FE2C7C6-ED0B-5C14-1CB3-82E28691C36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5652" r="11606" b="7527"/>
          <a:stretch/>
        </p:blipFill>
        <p:spPr>
          <a:xfrm>
            <a:off x="7307602" y="1781971"/>
            <a:ext cx="1567761" cy="1647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10;p21">
            <a:extLst>
              <a:ext uri="{FF2B5EF4-FFF2-40B4-BE49-F238E27FC236}">
                <a16:creationId xmlns:a16="http://schemas.microsoft.com/office/drawing/2014/main" id="{CCF7032A-7ECB-BC58-9C77-2E2580FC03E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0337"/>
          <a:stretch/>
        </p:blipFill>
        <p:spPr>
          <a:xfrm>
            <a:off x="7307602" y="3758760"/>
            <a:ext cx="4033314" cy="17431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FEBB2D4-8229-D409-819F-B69F7D879D53}"/>
              </a:ext>
            </a:extLst>
          </p:cNvPr>
          <p:cNvCxnSpPr>
            <a:cxnSpLocks/>
          </p:cNvCxnSpPr>
          <p:nvPr/>
        </p:nvCxnSpPr>
        <p:spPr>
          <a:xfrm>
            <a:off x="177800" y="1265519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415A725-7256-5310-1884-6C80018B0EA4}"/>
              </a:ext>
            </a:extLst>
          </p:cNvPr>
          <p:cNvSpPr txBox="1"/>
          <p:nvPr/>
        </p:nvSpPr>
        <p:spPr>
          <a:xfrm>
            <a:off x="972790" y="549087"/>
            <a:ext cx="78157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2-2. </a:t>
            </a:r>
            <a:r>
              <a:rPr lang="en-US" altLang="ko-KR" sz="3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Face Mesh</a:t>
            </a:r>
            <a:r>
              <a:rPr lang="ko-KR" altLang="en-US" sz="3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두 얼굴 </a:t>
            </a:r>
            <a:r>
              <a:rPr lang="ko-KR" altLang="en-US" sz="3200" b="1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리맵핑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84FA56-9B5D-49CD-B21B-06E8A41B3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27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972790" y="1566640"/>
            <a:ext cx="6590383" cy="47897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이렇게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추출한 좌표 군집을 목표 특징점에 맞게 변환함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변환에는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Triangulation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적용함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altLang="ko-KR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Triangulation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이용해 군집을 부분적으로 덮는 삼각형 형태의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Mesh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생성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변환된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행렬을 목표 </a:t>
            </a:r>
            <a:r>
              <a:rPr lang="ko-KR" altLang="en-US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특징점에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dirty="0" err="1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리맵핑함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Google Shape;117;p22">
            <a:extLst>
              <a:ext uri="{FF2B5EF4-FFF2-40B4-BE49-F238E27FC236}">
                <a16:creationId xmlns:a16="http://schemas.microsoft.com/office/drawing/2014/main" id="{11552F0D-7D41-427D-5AEB-5E61371B8E8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9053" y="1566641"/>
            <a:ext cx="3421367" cy="1919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18;p22">
            <a:extLst>
              <a:ext uri="{FF2B5EF4-FFF2-40B4-BE49-F238E27FC236}">
                <a16:creationId xmlns:a16="http://schemas.microsoft.com/office/drawing/2014/main" id="{5CA25367-24A7-E8EE-984D-9EECFD85B43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9053" y="4020078"/>
            <a:ext cx="3421405" cy="1919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48B2D91-3253-5E10-709A-BA989F89EAD1}"/>
              </a:ext>
            </a:extLst>
          </p:cNvPr>
          <p:cNvCxnSpPr>
            <a:cxnSpLocks/>
          </p:cNvCxnSpPr>
          <p:nvPr/>
        </p:nvCxnSpPr>
        <p:spPr>
          <a:xfrm>
            <a:off x="177800" y="1265519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3ECED73-926B-C427-9A64-A96CF85C668F}"/>
              </a:ext>
            </a:extLst>
          </p:cNvPr>
          <p:cNvSpPr txBox="1"/>
          <p:nvPr/>
        </p:nvSpPr>
        <p:spPr>
          <a:xfrm>
            <a:off x="972790" y="549087"/>
            <a:ext cx="78157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2-2. </a:t>
            </a:r>
            <a:r>
              <a:rPr lang="en-US" altLang="ko-KR" sz="3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Face Mesh</a:t>
            </a:r>
            <a:r>
              <a:rPr lang="ko-KR" altLang="en-US" sz="3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두 얼굴 </a:t>
            </a:r>
            <a:r>
              <a:rPr lang="ko-KR" altLang="en-US" sz="3200" b="1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리맵핑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A308A6D-384A-4C56-BB65-0DAFF6789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750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998252" y="1697777"/>
            <a:ext cx="5898494" cy="4658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카메라의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영상입력을 처리해 손의 특징점을 찾는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Hand Tracking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적용함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해당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Tracking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에는 손의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21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특징점을 이용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특징점의 좌표를 이용하여 인터페이스를 조작 여기에서는 임의로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Google Earth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대상으로 함</a:t>
            </a:r>
          </a:p>
        </p:txBody>
      </p:sp>
      <p:pic>
        <p:nvPicPr>
          <p:cNvPr id="3" name="Google Shape;125;p23">
            <a:extLst>
              <a:ext uri="{FF2B5EF4-FFF2-40B4-BE49-F238E27FC236}">
                <a16:creationId xmlns:a16="http://schemas.microsoft.com/office/drawing/2014/main" id="{2CB32250-6F2B-CE9A-4F8F-62A9F209CE2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896746" y="2470639"/>
            <a:ext cx="4479011" cy="253310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294EAF-7FCF-E8BE-9D31-621B073B8BBB}"/>
              </a:ext>
            </a:extLst>
          </p:cNvPr>
          <p:cNvSpPr txBox="1"/>
          <p:nvPr/>
        </p:nvSpPr>
        <p:spPr>
          <a:xfrm>
            <a:off x="865910" y="549092"/>
            <a:ext cx="107464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2-3. Hand Tracking을 이용한 비접촉 Google Earth 조작</a:t>
            </a:r>
            <a:endParaRPr lang="ko-KR" altLang="en-US" sz="30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517D4AF-C0DD-6721-C764-8AE5FB1A81B1}"/>
              </a:ext>
            </a:extLst>
          </p:cNvPr>
          <p:cNvCxnSpPr>
            <a:cxnSpLocks/>
          </p:cNvCxnSpPr>
          <p:nvPr/>
        </p:nvCxnSpPr>
        <p:spPr>
          <a:xfrm>
            <a:off x="177800" y="1265520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771ECE-0287-4CAE-9479-87DC9A81C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385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1007389" y="1921803"/>
            <a:ext cx="5943601" cy="40682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엄지와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검지의 특징점의 좌표를 이용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en-US" altLang="ko-KR" sz="2500" dirty="0" err="1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euclidean</a:t>
            </a:r>
            <a:r>
              <a:rPr lang="en-US" altLang="ko-KR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distance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midpoint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구해 변환 값으로 사용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구한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변환 값을 이용해 다른 특징점들의 좌표를 변환하여 인터페이스 조작에 사용</a:t>
            </a:r>
          </a:p>
        </p:txBody>
      </p:sp>
      <p:pic>
        <p:nvPicPr>
          <p:cNvPr id="3" name="Google Shape;140;p25">
            <a:extLst>
              <a:ext uri="{FF2B5EF4-FFF2-40B4-BE49-F238E27FC236}">
                <a16:creationId xmlns:a16="http://schemas.microsoft.com/office/drawing/2014/main" id="{F668DED9-7875-AC1B-55B8-E2716F3D38F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10846" y="2531041"/>
            <a:ext cx="3045447" cy="486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41;p25">
            <a:extLst>
              <a:ext uri="{FF2B5EF4-FFF2-40B4-BE49-F238E27FC236}">
                <a16:creationId xmlns:a16="http://schemas.microsoft.com/office/drawing/2014/main" id="{9B155936-0019-BFE2-EC7E-91BFC55020A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0846" y="3095791"/>
            <a:ext cx="3795686" cy="278198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2F913D-69EE-D218-BB51-E9D5E1E84315}"/>
              </a:ext>
            </a:extLst>
          </p:cNvPr>
          <p:cNvSpPr txBox="1"/>
          <p:nvPr/>
        </p:nvSpPr>
        <p:spPr>
          <a:xfrm>
            <a:off x="865910" y="549092"/>
            <a:ext cx="107464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2-3. Hand Tracking을 이용한 비접촉 Google Earth 조작</a:t>
            </a:r>
            <a:endParaRPr lang="ko-KR" altLang="en-US" sz="30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E3A9F05-556D-1948-73DB-5CDB9322FE78}"/>
              </a:ext>
            </a:extLst>
          </p:cNvPr>
          <p:cNvCxnSpPr>
            <a:cxnSpLocks/>
          </p:cNvCxnSpPr>
          <p:nvPr/>
        </p:nvCxnSpPr>
        <p:spPr>
          <a:xfrm>
            <a:off x="177800" y="1265520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oogle Shape;132;p24">
            <a:extLst>
              <a:ext uri="{FF2B5EF4-FFF2-40B4-BE49-F238E27FC236}">
                <a16:creationId xmlns:a16="http://schemas.microsoft.com/office/drawing/2014/main" id="{B32F5863-BD20-AC21-603C-0554A863CED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0847" y="1947867"/>
            <a:ext cx="3436490" cy="45181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620586-3914-47F9-BDA0-050DF0F0D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6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Google Shape;148;p26">
            <a:extLst>
              <a:ext uri="{FF2B5EF4-FFF2-40B4-BE49-F238E27FC236}">
                <a16:creationId xmlns:a16="http://schemas.microsoft.com/office/drawing/2014/main" id="{08B41FF9-9321-3506-D725-FFEC5F77E7A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8754" y="1433628"/>
            <a:ext cx="2086082" cy="1995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49;p26">
            <a:extLst>
              <a:ext uri="{FF2B5EF4-FFF2-40B4-BE49-F238E27FC236}">
                <a16:creationId xmlns:a16="http://schemas.microsoft.com/office/drawing/2014/main" id="{4C62BEA3-148C-1918-A093-F7CC7B2E61A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5744" y="1433628"/>
            <a:ext cx="2103537" cy="199536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67;p15">
            <a:extLst>
              <a:ext uri="{FF2B5EF4-FFF2-40B4-BE49-F238E27FC236}">
                <a16:creationId xmlns:a16="http://schemas.microsoft.com/office/drawing/2014/main" id="{A962C442-9C4A-7860-438D-D2C7B3525BB8}"/>
              </a:ext>
            </a:extLst>
          </p:cNvPr>
          <p:cNvSpPr txBox="1">
            <a:spLocks/>
          </p:cNvSpPr>
          <p:nvPr/>
        </p:nvSpPr>
        <p:spPr>
          <a:xfrm>
            <a:off x="1054319" y="1656609"/>
            <a:ext cx="5963527" cy="4883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우측은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변환 값을 이용하여 손의 좌표를 중앙에 맞게 변환 한 것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이렇게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변환된 값의 크기와 각도를 기반으로 하여 인터페이스를 조작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추적된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특징점의 좌표를 기준점으로 하고 변환된 값을 가중치로 하여 인터페이스 조작을 구분함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71BB1A-D878-4E51-6BCE-C353B7E58462}"/>
              </a:ext>
            </a:extLst>
          </p:cNvPr>
          <p:cNvSpPr txBox="1"/>
          <p:nvPr/>
        </p:nvSpPr>
        <p:spPr>
          <a:xfrm>
            <a:off x="865910" y="549092"/>
            <a:ext cx="107464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2-3. Hand Tracking을 이용한 비접촉 Google Earth 조작</a:t>
            </a:r>
            <a:endParaRPr lang="ko-KR" altLang="en-US" sz="30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FB75573-888C-CB1C-9AC5-C51E4E37552E}"/>
              </a:ext>
            </a:extLst>
          </p:cNvPr>
          <p:cNvCxnSpPr>
            <a:cxnSpLocks/>
          </p:cNvCxnSpPr>
          <p:nvPr/>
        </p:nvCxnSpPr>
        <p:spPr>
          <a:xfrm>
            <a:off x="177800" y="1265520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oogle Shape;166;p28">
            <a:extLst>
              <a:ext uri="{FF2B5EF4-FFF2-40B4-BE49-F238E27FC236}">
                <a16:creationId xmlns:a16="http://schemas.microsoft.com/office/drawing/2014/main" id="{B6436217-A1FD-F1EF-F63F-ADBD9BF994E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8754" y="3792270"/>
            <a:ext cx="4380421" cy="239930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8A3B19-67D3-4F89-92B4-7FA5DD420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56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1257634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934043" y="1656608"/>
            <a:ext cx="10466269" cy="4699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디지털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환경으로 야기된 문제에 대하여 삶의 질 </a:t>
            </a: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향상</a:t>
            </a:r>
            <a:endParaRPr lang="en-US" altLang="ko-KR" sz="2500" dirty="0" smtClean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endParaRPr lang="en-US" altLang="ko-KR" sz="2500" dirty="0" smtClean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2500" dirty="0" err="1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비접촉</a:t>
            </a: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콘텐츠이므로 감염의 위험이 줄어듦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2500" dirty="0" err="1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체험형</a:t>
            </a: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비접촉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콘텐츠인 관광자원으로 활용할 수 있음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2500" dirty="0" err="1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체험형</a:t>
            </a: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교육용 콘텐츠로 학교 등의 교육 시설에서 활용하여 몰입도를 높이고 효율적으로 설명 가능함</a:t>
            </a: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ko-KR" altLang="en-US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8019E7-3BE1-6ACC-0D71-2EE99F98F401}"/>
              </a:ext>
            </a:extLst>
          </p:cNvPr>
          <p:cNvSpPr txBox="1"/>
          <p:nvPr/>
        </p:nvSpPr>
        <p:spPr>
          <a:xfrm>
            <a:off x="934044" y="547393"/>
            <a:ext cx="4626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</a:t>
            </a:r>
            <a:r>
              <a:rPr lang="en-US" altLang="ko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기대효과 및 활용방안</a:t>
            </a:r>
            <a:endParaRPr lang="ko-KR" altLang="en-US" sz="30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8BB5B58-3B18-4922-8525-692D56E4E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84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CBB0498-13C3-48CC-9BFE-7243BE8082B0}"/>
              </a:ext>
            </a:extLst>
          </p:cNvPr>
          <p:cNvSpPr/>
          <p:nvPr/>
        </p:nvSpPr>
        <p:spPr>
          <a:xfrm>
            <a:off x="3159760" y="2760980"/>
            <a:ext cx="5928360" cy="13360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F51587-4B82-43A7-8A06-3BA5E76F90F4}"/>
              </a:ext>
            </a:extLst>
          </p:cNvPr>
          <p:cNvSpPr txBox="1"/>
          <p:nvPr/>
        </p:nvSpPr>
        <p:spPr>
          <a:xfrm>
            <a:off x="5319988" y="3075057"/>
            <a:ext cx="15520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Q &amp; A</a:t>
            </a:r>
            <a:endParaRPr lang="ko-KR" altLang="en-US" sz="4000" b="1" spc="-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06244E5-EE8A-4CF1-A9FA-D1372EA55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60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76E2C2-3A6C-E158-05BB-A5E2E53FBC51}"/>
              </a:ext>
            </a:extLst>
          </p:cNvPr>
          <p:cNvSpPr txBox="1"/>
          <p:nvPr/>
        </p:nvSpPr>
        <p:spPr>
          <a:xfrm>
            <a:off x="4272426" y="2505670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8E66D8-7347-FD2B-E6BB-932A2325F8D5}"/>
              </a:ext>
            </a:extLst>
          </p:cNvPr>
          <p:cNvCxnSpPr>
            <a:cxnSpLocks/>
          </p:cNvCxnSpPr>
          <p:nvPr/>
        </p:nvCxnSpPr>
        <p:spPr>
          <a:xfrm>
            <a:off x="3347720" y="3673455"/>
            <a:ext cx="549656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5110B5-AD49-49ED-A416-0C54A274E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83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932979" y="539641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38D731-D30D-4CD5-998D-867D2C15C15F}"/>
              </a:ext>
            </a:extLst>
          </p:cNvPr>
          <p:cNvSpPr txBox="1"/>
          <p:nvPr/>
        </p:nvSpPr>
        <p:spPr>
          <a:xfrm>
            <a:off x="2945222" y="2281114"/>
            <a:ext cx="32656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주제를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E7130C-A8D2-4182-9379-C3BC60E1958A}"/>
              </a:ext>
            </a:extLst>
          </p:cNvPr>
          <p:cNvSpPr txBox="1"/>
          <p:nvPr/>
        </p:nvSpPr>
        <p:spPr>
          <a:xfrm>
            <a:off x="2945222" y="3579352"/>
            <a:ext cx="3265638" cy="5847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주제를 입력하세요</a:t>
            </a:r>
          </a:p>
        </p:txBody>
      </p:sp>
      <p:sp>
        <p:nvSpPr>
          <p:cNvPr id="3" name="Google Shape;61;p14">
            <a:extLst>
              <a:ext uri="{FF2B5EF4-FFF2-40B4-BE49-F238E27FC236}">
                <a16:creationId xmlns:a16="http://schemas.microsoft.com/office/drawing/2014/main" id="{75CCE2FA-EA5D-D0F6-5FA2-79756B54E5FD}"/>
              </a:ext>
            </a:extLst>
          </p:cNvPr>
          <p:cNvSpPr txBox="1">
            <a:spLocks/>
          </p:cNvSpPr>
          <p:nvPr/>
        </p:nvSpPr>
        <p:spPr>
          <a:xfrm>
            <a:off x="932978" y="1460194"/>
            <a:ext cx="10473775" cy="4858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동기 및 필요성</a:t>
            </a:r>
          </a:p>
          <a:p>
            <a:pPr marL="0" indent="0">
              <a:lnSpc>
                <a:spcPct val="120000"/>
              </a:lnSpc>
              <a:spcBef>
                <a:spcPts val="3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ko-KR" alt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과제 내용</a:t>
            </a:r>
          </a:p>
          <a:p>
            <a:pPr marL="0" indent="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2-1.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Human Pose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Segmentation Mask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멀티미디어 아트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2-2.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Face Mesh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두 얼굴 </a:t>
            </a:r>
            <a:r>
              <a:rPr lang="ko-KR" altLang="en-US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리맵핑</a:t>
            </a:r>
            <a:endParaRPr lang="ko-KR" alt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2-3. Hand Tracking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이용한 </a:t>
            </a:r>
            <a:r>
              <a:rPr lang="ko-KR" altLang="en-US" sz="2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비접촉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Google Earth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조작</a:t>
            </a:r>
          </a:p>
          <a:p>
            <a:pPr marL="0" indent="0">
              <a:lnSpc>
                <a:spcPct val="120000"/>
              </a:lnSpc>
              <a:spcBef>
                <a:spcPts val="3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ko-KR" altLang="en-US" sz="2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en-US" altLang="ko-KR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기대효과 및 활용방안</a:t>
            </a: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7CC0A5A-11DF-FEF8-E5E0-0819AC6FF6C9}"/>
              </a:ext>
            </a:extLst>
          </p:cNvPr>
          <p:cNvCxnSpPr>
            <a:cxnSpLocks/>
          </p:cNvCxnSpPr>
          <p:nvPr/>
        </p:nvCxnSpPr>
        <p:spPr>
          <a:xfrm>
            <a:off x="177800" y="1257633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4B3C65-D3F4-4B13-8C58-FDBF4FCD6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594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38D731-D30D-4CD5-998D-867D2C15C15F}"/>
              </a:ext>
            </a:extLst>
          </p:cNvPr>
          <p:cNvSpPr txBox="1"/>
          <p:nvPr/>
        </p:nvSpPr>
        <p:spPr>
          <a:xfrm>
            <a:off x="2945222" y="2281114"/>
            <a:ext cx="32656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주제를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E7130C-A8D2-4182-9379-C3BC60E1958A}"/>
              </a:ext>
            </a:extLst>
          </p:cNvPr>
          <p:cNvSpPr txBox="1"/>
          <p:nvPr/>
        </p:nvSpPr>
        <p:spPr>
          <a:xfrm>
            <a:off x="2945222" y="3579352"/>
            <a:ext cx="3265638" cy="5847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주제를 입력하세요</a:t>
            </a: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981129" y="1484786"/>
            <a:ext cx="10107907" cy="5358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코로나로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인해 우리 사회는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'</a:t>
            </a:r>
            <a:r>
              <a:rPr lang="ko-KR" altLang="en-US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언택트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'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라는 새로운 시대에 살고 있음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None/>
            </a:pPr>
            <a:endParaRPr lang="ko-KR" altLang="en-US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우리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사회는 개인이 코로나로부터 몸을 지키기 위해 비대면 콘텐츠의 소비가 크게 늘고 있음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20000"/>
              </a:lnSpc>
              <a:spcBef>
                <a:spcPts val="300"/>
              </a:spcBef>
              <a:buFont typeface="Arial" panose="020B0604020202020204" pitchFamily="34" charset="0"/>
              <a:buNone/>
            </a:pPr>
            <a:endParaRPr lang="ko-KR" altLang="en-US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ko-KR" altLang="en-US" sz="2500" dirty="0" err="1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영상처리를</a:t>
            </a: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사용한 </a:t>
            </a:r>
            <a:r>
              <a:rPr lang="ko-KR" altLang="en-US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비접촉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방식으로 인터페이스를 조작한다면 많은 사람이 감염의 위험을 덜어낼 수 있을 것으로 생각함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5944F-E460-FAC7-62E2-76CAE9C4F1F8}"/>
              </a:ext>
            </a:extLst>
          </p:cNvPr>
          <p:cNvSpPr txBox="1"/>
          <p:nvPr/>
        </p:nvSpPr>
        <p:spPr>
          <a:xfrm>
            <a:off x="914018" y="543966"/>
            <a:ext cx="4389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개발 동기 및 필요성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C922B70-20E6-197A-378E-8AC9A08E7E77}"/>
              </a:ext>
            </a:extLst>
          </p:cNvPr>
          <p:cNvCxnSpPr>
            <a:cxnSpLocks/>
          </p:cNvCxnSpPr>
          <p:nvPr/>
        </p:nvCxnSpPr>
        <p:spPr>
          <a:xfrm>
            <a:off x="177800" y="1265515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439D03-5FB8-47B8-847C-F6F583ACE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631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38D731-D30D-4CD5-998D-867D2C15C15F}"/>
              </a:ext>
            </a:extLst>
          </p:cNvPr>
          <p:cNvSpPr txBox="1"/>
          <p:nvPr/>
        </p:nvSpPr>
        <p:spPr>
          <a:xfrm>
            <a:off x="2945222" y="2281114"/>
            <a:ext cx="32656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주제를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E7130C-A8D2-4182-9379-C3BC60E1958A}"/>
              </a:ext>
            </a:extLst>
          </p:cNvPr>
          <p:cNvSpPr txBox="1"/>
          <p:nvPr/>
        </p:nvSpPr>
        <p:spPr>
          <a:xfrm>
            <a:off x="2945222" y="3579352"/>
            <a:ext cx="3265638" cy="5847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주제를 입력하세요</a:t>
            </a: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979658" y="1484786"/>
            <a:ext cx="10411595" cy="5358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미디어파이프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Mediapipe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구글에서 인체를 대상으로 하는 인식에 대해 다양한 형태로 기능과 모델까지 제공하는 서비스임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endParaRPr lang="ko-KR" altLang="en-US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미디어파이프를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통해 기존의 기능들을 쉽게 구현할 수 있음을 주목함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  <a:spcAft>
                <a:spcPts val="120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이를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활용하여 별다른 장비 없이 카메라를 통해 기존의 여러 조작과 장비를 요구하는 기능들을 구현해 보고자 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F06004-4DC9-A8C2-DF71-BD18C61E0EE6}"/>
              </a:ext>
            </a:extLst>
          </p:cNvPr>
          <p:cNvSpPr txBox="1"/>
          <p:nvPr/>
        </p:nvSpPr>
        <p:spPr>
          <a:xfrm>
            <a:off x="914018" y="543966"/>
            <a:ext cx="4389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개발 동기 및 필요성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4C2BC39-9660-1123-797E-6568B0E066B2}"/>
              </a:ext>
            </a:extLst>
          </p:cNvPr>
          <p:cNvCxnSpPr>
            <a:cxnSpLocks/>
          </p:cNvCxnSpPr>
          <p:nvPr/>
        </p:nvCxnSpPr>
        <p:spPr>
          <a:xfrm>
            <a:off x="177800" y="1265515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0AA97FA-6EFD-47B6-8311-C88ECA3E6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30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7;p15">
            <a:extLst>
              <a:ext uri="{FF2B5EF4-FFF2-40B4-BE49-F238E27FC236}">
                <a16:creationId xmlns:a16="http://schemas.microsoft.com/office/drawing/2014/main" id="{912A02F4-E01F-7AC5-4A73-7A7165FB9AEF}"/>
              </a:ext>
            </a:extLst>
          </p:cNvPr>
          <p:cNvSpPr txBox="1">
            <a:spLocks/>
          </p:cNvSpPr>
          <p:nvPr/>
        </p:nvSpPr>
        <p:spPr>
          <a:xfrm>
            <a:off x="983947" y="1420217"/>
            <a:ext cx="9988853" cy="50115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‘</a:t>
            </a:r>
            <a:r>
              <a:rPr lang="ko-KR" altLang="en-US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비접촉’이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실용성있게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활용될 수 있는 분야를 생각해 보았음</a:t>
            </a: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그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결과로 아래와 같은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가지의 기능을 만들게 되었음</a:t>
            </a: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ko-KR" altLang="en-US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⠂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Human Pose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Segmentation Mask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멀티미디어 아트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⠂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Face Mesh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두 얼굴 </a:t>
            </a:r>
            <a:r>
              <a:rPr lang="ko-KR" altLang="en-US" sz="2500" b="1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리맵핑</a:t>
            </a:r>
            <a:endParaRPr lang="ko-KR" altLang="en-US" sz="2500" b="1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⠂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Hand Tracking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이용한 </a:t>
            </a:r>
            <a:r>
              <a:rPr lang="ko-KR" altLang="en-US" sz="2500" b="1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비접촉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Google Earth 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조작</a:t>
            </a: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ko-KR" altLang="en-US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8019E7-3BE1-6ACC-0D71-2EE99F98F401}"/>
              </a:ext>
            </a:extLst>
          </p:cNvPr>
          <p:cNvSpPr txBox="1"/>
          <p:nvPr/>
        </p:nvSpPr>
        <p:spPr>
          <a:xfrm>
            <a:off x="983948" y="547529"/>
            <a:ext cx="24593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과제 내용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F17EBC21-A0C7-2AFF-F14E-EC8627F44A4A}"/>
              </a:ext>
            </a:extLst>
          </p:cNvPr>
          <p:cNvCxnSpPr>
            <a:cxnSpLocks/>
          </p:cNvCxnSpPr>
          <p:nvPr/>
        </p:nvCxnSpPr>
        <p:spPr>
          <a:xfrm>
            <a:off x="177800" y="126551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25DF95E-78E2-4319-B3AA-FCBA95975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40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961158" y="2086182"/>
            <a:ext cx="5803851" cy="35859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ko-KR" sz="2500" dirty="0" err="1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MediaPipe</a:t>
            </a:r>
            <a:r>
              <a:rPr lang="en-US" altLang="ko-KR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Pose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인간골격의 특징점을 실시간으로 획득함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우측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사진은 특징점을 시각화 한 것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endParaRPr lang="ko-KR" altLang="en-US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  <a:spcAft>
                <a:spcPts val="120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여기에서 </a:t>
            </a:r>
            <a:r>
              <a:rPr lang="en-US" altLang="ko-KR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Segementation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Mask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구할 수 있음</a:t>
            </a:r>
          </a:p>
        </p:txBody>
      </p:sp>
      <p:pic>
        <p:nvPicPr>
          <p:cNvPr id="3" name="Google Shape;80;p17">
            <a:extLst>
              <a:ext uri="{FF2B5EF4-FFF2-40B4-BE49-F238E27FC236}">
                <a16:creationId xmlns:a16="http://schemas.microsoft.com/office/drawing/2014/main" id="{2A2B35D5-1EF6-199A-C8F7-5BF475F81F3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65009" y="2302105"/>
            <a:ext cx="4649493" cy="315409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6B8514-DFD4-A40E-702F-34D73A48C1D1}"/>
              </a:ext>
            </a:extLst>
          </p:cNvPr>
          <p:cNvSpPr txBox="1"/>
          <p:nvPr/>
        </p:nvSpPr>
        <p:spPr>
          <a:xfrm>
            <a:off x="820579" y="546706"/>
            <a:ext cx="11038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Human Pose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Segmentation Mask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멀티미디어 아트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89B2ABD-865B-FF03-22CA-0D5FA0717C48}"/>
              </a:ext>
            </a:extLst>
          </p:cNvPr>
          <p:cNvCxnSpPr>
            <a:cxnSpLocks/>
          </p:cNvCxnSpPr>
          <p:nvPr/>
        </p:nvCxnSpPr>
        <p:spPr>
          <a:xfrm>
            <a:off x="177800" y="1265522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DAC187-21F3-49E5-AD9D-E5D26C98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73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706106" y="1947554"/>
            <a:ext cx="5389894" cy="35649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기존의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특정 인물의 부분을 모아 하나의 사진으로 만들기 위해서는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Microsoft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사의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Image Composite Editor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등을 사용하여 작업이 필요</a:t>
            </a: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</a:pPr>
            <a:endParaRPr lang="ko-KR" altLang="en-US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1200"/>
              </a:spcAft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우측의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사진이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Image Composite Editor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예시</a:t>
            </a:r>
          </a:p>
        </p:txBody>
      </p:sp>
      <p:pic>
        <p:nvPicPr>
          <p:cNvPr id="8" name="Google Shape;87;p18">
            <a:extLst>
              <a:ext uri="{FF2B5EF4-FFF2-40B4-BE49-F238E27FC236}">
                <a16:creationId xmlns:a16="http://schemas.microsoft.com/office/drawing/2014/main" id="{EAB70CE4-5B81-DBE3-0C58-FA8BC1ED2F3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39898" y="2320859"/>
            <a:ext cx="5250170" cy="28183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C698DDD-8EBD-FAE9-E2B2-5FD6F0B75806}"/>
              </a:ext>
            </a:extLst>
          </p:cNvPr>
          <p:cNvCxnSpPr>
            <a:cxnSpLocks/>
          </p:cNvCxnSpPr>
          <p:nvPr/>
        </p:nvCxnSpPr>
        <p:spPr>
          <a:xfrm>
            <a:off x="177800" y="1265522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8037EA6-8CF1-7ACC-8C7C-A86133D859CD}"/>
              </a:ext>
            </a:extLst>
          </p:cNvPr>
          <p:cNvSpPr txBox="1"/>
          <p:nvPr/>
        </p:nvSpPr>
        <p:spPr>
          <a:xfrm>
            <a:off x="820579" y="546706"/>
            <a:ext cx="11038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Human Pose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Segmentation Mask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멀티미디어 아트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E3FA08F-87ED-43DF-A6CC-6EDA368F6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136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A8E1275-5489-405E-8689-CBBC2527C00C}"/>
              </a:ext>
            </a:extLst>
          </p:cNvPr>
          <p:cNvSpPr txBox="1"/>
          <p:nvPr/>
        </p:nvSpPr>
        <p:spPr>
          <a:xfrm>
            <a:off x="1636692" y="4884163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3600" spc="-3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907246" y="1685541"/>
            <a:ext cx="5786441" cy="45687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ko-KR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Human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Pose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33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특징점을 이용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ko-KR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Segmentation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Mask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활용하여 </a:t>
            </a:r>
            <a:r>
              <a:rPr lang="ko-KR" altLang="en-US" sz="2500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특징점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위치의 사람을 추출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추출된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값을 하나의 이미지의 연속적으로 배치함으로써 우측과 같은 결과를 얻을 수 있음</a:t>
            </a:r>
          </a:p>
        </p:txBody>
      </p:sp>
      <p:pic>
        <p:nvPicPr>
          <p:cNvPr id="3" name="Google Shape;94;p19">
            <a:extLst>
              <a:ext uri="{FF2B5EF4-FFF2-40B4-BE49-F238E27FC236}">
                <a16:creationId xmlns:a16="http://schemas.microsoft.com/office/drawing/2014/main" id="{26041BF0-546E-F5AF-BD36-8DAC3FAD6B0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423133" y="1685541"/>
            <a:ext cx="3733801" cy="45037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4C1C59A-7B76-CFC4-A121-FD4819D17F64}"/>
              </a:ext>
            </a:extLst>
          </p:cNvPr>
          <p:cNvCxnSpPr>
            <a:cxnSpLocks/>
          </p:cNvCxnSpPr>
          <p:nvPr/>
        </p:nvCxnSpPr>
        <p:spPr>
          <a:xfrm>
            <a:off x="177800" y="1265522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AD488C2-5FB7-3220-4762-03E95C00EF8C}"/>
              </a:ext>
            </a:extLst>
          </p:cNvPr>
          <p:cNvSpPr txBox="1"/>
          <p:nvPr/>
        </p:nvSpPr>
        <p:spPr>
          <a:xfrm>
            <a:off x="820579" y="546706"/>
            <a:ext cx="11038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Human Pose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Segmentation Mask</a:t>
            </a:r>
            <a:r>
              <a:rPr lang="ko-KR" altLang="en-US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멀티미디어 아트</a:t>
            </a:r>
            <a:r>
              <a:rPr lang="en-US" altLang="ko-KR" sz="25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A667F26-FE9B-4F7C-A08C-FEAC41B2F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81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Google Shape;67;p15">
            <a:extLst>
              <a:ext uri="{FF2B5EF4-FFF2-40B4-BE49-F238E27FC236}">
                <a16:creationId xmlns:a16="http://schemas.microsoft.com/office/drawing/2014/main" id="{8FD298BF-2C26-122D-137E-C4A6D0EE1FB1}"/>
              </a:ext>
            </a:extLst>
          </p:cNvPr>
          <p:cNvSpPr txBox="1">
            <a:spLocks/>
          </p:cNvSpPr>
          <p:nvPr/>
        </p:nvSpPr>
        <p:spPr>
          <a:xfrm>
            <a:off x="972790" y="2183568"/>
            <a:ext cx="4909829" cy="2771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altLang="ko-KR" sz="2500" dirty="0" err="1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MediaPipe</a:t>
            </a:r>
            <a:r>
              <a:rPr lang="en-US" altLang="ko-KR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Face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얼굴의 특징점을 실시간으로 획득함</a:t>
            </a: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altLang="ko-KR" sz="2500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2500" dirty="0" err="1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특징점은</a:t>
            </a:r>
            <a:r>
              <a:rPr lang="ko-KR" altLang="en-US" sz="2500" dirty="0" smtClean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</a:t>
            </a:r>
            <a:r>
              <a:rPr lang="en-US" altLang="ko-KR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454</a:t>
            </a:r>
            <a:r>
              <a:rPr lang="ko-KR" altLang="en-US" sz="2500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개로 우측 사진은 특징점을 시각화 한 것</a:t>
            </a:r>
          </a:p>
        </p:txBody>
      </p:sp>
      <p:pic>
        <p:nvPicPr>
          <p:cNvPr id="6" name="Google Shape;101;p20">
            <a:extLst>
              <a:ext uri="{FF2B5EF4-FFF2-40B4-BE49-F238E27FC236}">
                <a16:creationId xmlns:a16="http://schemas.microsoft.com/office/drawing/2014/main" id="{09A7C6BE-BDA3-AF14-5309-943A14EE295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09382" y="2231861"/>
            <a:ext cx="2091419" cy="24326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02;p20">
            <a:extLst>
              <a:ext uri="{FF2B5EF4-FFF2-40B4-BE49-F238E27FC236}">
                <a16:creationId xmlns:a16="http://schemas.microsoft.com/office/drawing/2014/main" id="{427E61A2-C226-7BA2-82D4-0AB3BB66BE1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8930" y="2491098"/>
            <a:ext cx="2354247" cy="215607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58430F-F6EF-FF56-4CE4-54249EF920F3}"/>
              </a:ext>
            </a:extLst>
          </p:cNvPr>
          <p:cNvSpPr txBox="1"/>
          <p:nvPr/>
        </p:nvSpPr>
        <p:spPr>
          <a:xfrm>
            <a:off x="972790" y="549087"/>
            <a:ext cx="78157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" altLang="ko-KR" sz="3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2-2. </a:t>
            </a:r>
            <a:r>
              <a:rPr lang="en-US" altLang="ko-KR" sz="3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Face Mesh</a:t>
            </a:r>
            <a:r>
              <a:rPr lang="ko-KR" altLang="en-US" sz="3200" b="1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이용한 두 얼굴 </a:t>
            </a:r>
            <a:r>
              <a:rPr lang="ko-KR" altLang="en-US" sz="3200" b="1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리맵핑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6F2997C-A64D-6AF9-4314-4904F4A4B603}"/>
              </a:ext>
            </a:extLst>
          </p:cNvPr>
          <p:cNvCxnSpPr>
            <a:cxnSpLocks/>
          </p:cNvCxnSpPr>
          <p:nvPr/>
        </p:nvCxnSpPr>
        <p:spPr>
          <a:xfrm>
            <a:off x="177800" y="1265518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A432FB-0401-496C-A8EF-8819D794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4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607</Words>
  <Application>Microsoft Office PowerPoint</Application>
  <PresentationFormat>와이드스크린</PresentationFormat>
  <Paragraphs>119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새별</dc:creator>
  <cp:lastModifiedBy>U303-8</cp:lastModifiedBy>
  <cp:revision>116</cp:revision>
  <dcterms:created xsi:type="dcterms:W3CDTF">2020-11-18T01:48:02Z</dcterms:created>
  <dcterms:modified xsi:type="dcterms:W3CDTF">2022-10-27T06:59:05Z</dcterms:modified>
</cp:coreProperties>
</file>

<file path=docProps/thumbnail.jpeg>
</file>